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16" r:id="rId2"/>
    <p:sldId id="2898" r:id="rId3"/>
    <p:sldId id="2896" r:id="rId4"/>
    <p:sldId id="2899" r:id="rId5"/>
    <p:sldId id="2901" r:id="rId6"/>
    <p:sldId id="2902" r:id="rId7"/>
    <p:sldId id="2903" r:id="rId8"/>
    <p:sldId id="2904" r:id="rId9"/>
    <p:sldId id="2905" r:id="rId10"/>
    <p:sldId id="2906" r:id="rId11"/>
    <p:sldId id="2907" r:id="rId12"/>
    <p:sldId id="2918" r:id="rId13"/>
    <p:sldId id="2917" r:id="rId14"/>
    <p:sldId id="2908" r:id="rId15"/>
    <p:sldId id="2920" r:id="rId16"/>
    <p:sldId id="29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5D"/>
    <a:srgbClr val="D9F3FF"/>
    <a:srgbClr val="F6FFFF"/>
    <a:srgbClr val="130554"/>
    <a:srgbClr val="2E86FF"/>
    <a:srgbClr val="099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/>
    <p:restoredTop sz="95903"/>
  </p:normalViewPr>
  <p:slideViewPr>
    <p:cSldViewPr snapToGrid="0" snapToObjects="1">
      <p:cViewPr varScale="1">
        <p:scale>
          <a:sx n="115" d="100"/>
          <a:sy n="115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B17106A-DD20-5B44-8E26-0665577EFB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718911-1506-9543-AB9A-56F6D63D7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05EB1-53CD-0F4A-BD39-D3494892D1D0}" type="datetimeFigureOut">
              <a:rPr kumimoji="1" lang="zh-CN" altLang="en-US" smtClean="0"/>
              <a:t>2020/8/13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CCA113-FAD5-D648-9D58-F4AF43638E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7C3F27-5C40-8A41-8CE3-E7D3BA141F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6A4F-A20D-DC40-A180-FE847AC997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603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0E5AD-F8A3-5942-B9DB-FD2A790EC80A}" type="datetimeFigureOut">
              <a:rPr kumimoji="1" lang="zh-CN" altLang="en-US" smtClean="0"/>
              <a:t>2020/8/13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169B-1E4B-0F4F-A574-5FA6C02550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86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7169B-1E4B-0F4F-A574-5FA6C025502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480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7169B-1E4B-0F4F-A574-5FA6C025502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282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40A03-E827-FB41-B94C-279550BB6728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581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41CA4-2651-1044-97FE-FCB59C48163D}"/>
              </a:ext>
            </a:extLst>
          </p:cNvPr>
          <p:cNvSpPr/>
          <p:nvPr userDrawn="1"/>
        </p:nvSpPr>
        <p:spPr>
          <a:xfrm>
            <a:off x="0" y="0"/>
            <a:ext cx="1600200" cy="6858000"/>
          </a:xfrm>
          <a:prstGeom prst="rect">
            <a:avLst/>
          </a:prstGeom>
          <a:solidFill>
            <a:srgbClr val="F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648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DF0420-05A3-884F-8D3E-84C5CB93F4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C3F8EF1-40DF-A540-9EC2-674C78EF34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E352E1-B990-064A-980A-2394E6AA4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7452" y="6287754"/>
            <a:ext cx="985420" cy="5266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C251AC-6A84-1E45-B245-AD881F3599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9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bg>
      <p:bgPr>
        <a:solidFill>
          <a:srgbClr val="099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15B6CF-4E01-BA45-B2B4-81CFD959F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AFE56BC-C1FC-6E4B-A342-7FF377F2A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587405F-F190-C54E-A35F-B32BC5FC90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25A7A3-BEF8-1D45-AD71-1F7D23160A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3 - Light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5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3 - Deep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1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ight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C2DAC8-237B-0E40-9794-16162CAA4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8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eep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79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AE8ACEF8-E4A8-ED4D-8190-130E9989795E}"/>
              </a:ext>
            </a:extLst>
          </p:cNvPr>
          <p:cNvCxnSpPr>
            <a:cxnSpLocks/>
          </p:cNvCxnSpPr>
          <p:nvPr userDrawn="1"/>
        </p:nvCxnSpPr>
        <p:spPr>
          <a:xfrm>
            <a:off x="-1516668" y="6228492"/>
            <a:ext cx="1242348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1" r:id="rId3"/>
    <p:sldLayoutId id="2147483652" r:id="rId4"/>
    <p:sldLayoutId id="2147483667" r:id="rId5"/>
    <p:sldLayoutId id="2147483664" r:id="rId6"/>
    <p:sldLayoutId id="2147483665" r:id="rId7"/>
    <p:sldLayoutId id="2147483663" r:id="rId8"/>
    <p:sldLayoutId id="2147483662" r:id="rId9"/>
    <p:sldLayoutId id="214748365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F8AF5846-98E4-DD4D-854E-E6867C64AD15}"/>
              </a:ext>
            </a:extLst>
          </p:cNvPr>
          <p:cNvCxnSpPr>
            <a:cxnSpLocks/>
          </p:cNvCxnSpPr>
          <p:nvPr/>
        </p:nvCxnSpPr>
        <p:spPr>
          <a:xfrm>
            <a:off x="614080" y="4126434"/>
            <a:ext cx="2514586" cy="0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97044F22-797A-CB4D-B5FE-7D6117DC509B}"/>
              </a:ext>
            </a:extLst>
          </p:cNvPr>
          <p:cNvSpPr txBox="1"/>
          <p:nvPr/>
        </p:nvSpPr>
        <p:spPr>
          <a:xfrm>
            <a:off x="518546" y="2424554"/>
            <a:ext cx="810683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sz="44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主标题</a:t>
            </a:r>
            <a:r>
              <a:rPr kumimoji="1" lang="en-US" altLang="zh-CN" sz="44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44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sz="44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Bold;</a:t>
            </a:r>
            <a:r>
              <a:rPr kumimoji="1" lang="zh-CN" altLang="en-US" sz="44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44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44)</a:t>
            </a:r>
            <a:endParaRPr kumimoji="1" lang="zh-CN" altLang="en-US" sz="44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95B562-3162-8544-AE5B-ACF7A666FF18}"/>
              </a:ext>
            </a:extLst>
          </p:cNvPr>
          <p:cNvSpPr txBox="1"/>
          <p:nvPr/>
        </p:nvSpPr>
        <p:spPr>
          <a:xfrm>
            <a:off x="518546" y="4582655"/>
            <a:ext cx="39137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sz="20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姓名</a:t>
            </a:r>
            <a:r>
              <a:rPr kumimoji="1" lang="en-US" altLang="zh-CN" sz="20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20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sz="20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Bold;</a:t>
            </a:r>
            <a:r>
              <a:rPr kumimoji="1" lang="zh-CN" altLang="en-US" sz="20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24)</a:t>
            </a:r>
            <a:endParaRPr kumimoji="1" lang="zh-CN" altLang="en-US" sz="20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2E7FC5-51E2-5C4D-A4FC-EF5F6CCF5E0D}"/>
              </a:ext>
            </a:extLst>
          </p:cNvPr>
          <p:cNvSpPr txBox="1"/>
          <p:nvPr/>
        </p:nvSpPr>
        <p:spPr>
          <a:xfrm>
            <a:off x="518546" y="4982765"/>
            <a:ext cx="345295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sz="16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公司职务</a:t>
            </a:r>
            <a:r>
              <a:rPr kumimoji="1" lang="en-US" altLang="zh-CN" sz="16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16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sz="16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Regular:</a:t>
            </a:r>
            <a:r>
              <a:rPr kumimoji="1" lang="zh-CN" altLang="en-US" sz="16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18)</a:t>
            </a:r>
            <a:endParaRPr kumimoji="1" lang="zh-CN" altLang="en-US" sz="16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62D54E-8460-E141-BB6D-3EF340A7D9D6}"/>
              </a:ext>
            </a:extLst>
          </p:cNvPr>
          <p:cNvSpPr txBox="1"/>
          <p:nvPr/>
        </p:nvSpPr>
        <p:spPr>
          <a:xfrm>
            <a:off x="518546" y="3322423"/>
            <a:ext cx="34529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副标题 </a:t>
            </a:r>
            <a:r>
              <a:rPr kumimoji="1" lang="en-US" altLang="zh-CN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Regular;</a:t>
            </a:r>
            <a:r>
              <a:rPr kumimoji="1" lang="zh-CN" alt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18)</a:t>
            </a:r>
            <a:endParaRPr kumimoji="1" lang="zh-CN" altLang="en-US" dirty="0">
              <a:solidFill>
                <a:schemeClr val="tx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ACE6AE-F004-C048-9288-5DBE875CC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9" y="606978"/>
            <a:ext cx="1773521" cy="3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F6CA8BC-DCCD-6E47-9B50-CA6D13B3638E}"/>
              </a:ext>
            </a:extLst>
          </p:cNvPr>
          <p:cNvGrpSpPr/>
          <p:nvPr/>
        </p:nvGrpSpPr>
        <p:grpSpPr>
          <a:xfrm>
            <a:off x="801835" y="2260600"/>
            <a:ext cx="3080935" cy="2968888"/>
            <a:chOff x="801835" y="2400300"/>
            <a:chExt cx="3080935" cy="2968888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4F2ECD7A-4332-EE4E-95F8-303A978EF29F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9290B12B-E173-A748-823C-7B4F5455A748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14" name="矩形 38">
              <a:extLst>
                <a:ext uri="{FF2B5EF4-FFF2-40B4-BE49-F238E27FC236}">
                  <a16:creationId xmlns:a16="http://schemas.microsoft.com/office/drawing/2014/main" id="{28995057-F235-0B4C-BEDB-3C4E9C82E978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F8CDFC3-E30A-8241-9506-E79BF693FE4C}"/>
              </a:ext>
            </a:extLst>
          </p:cNvPr>
          <p:cNvGrpSpPr/>
          <p:nvPr/>
        </p:nvGrpSpPr>
        <p:grpSpPr>
          <a:xfrm>
            <a:off x="4555532" y="2260600"/>
            <a:ext cx="3080935" cy="2968888"/>
            <a:chOff x="801835" y="2400300"/>
            <a:chExt cx="3080935" cy="2968888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0A84A45B-D723-CC46-B783-E732F1E93385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41320AAE-D6EE-104C-AE4A-54F5598F6723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id="{30F929A2-A959-9549-B9DB-8906117EC915}"/>
                </a:ext>
              </a:extLst>
            </p:cNvPr>
            <p:cNvSpPr txBox="1"/>
            <p:nvPr/>
          </p:nvSpPr>
          <p:spPr>
            <a:xfrm>
              <a:off x="1231051" y="3165374"/>
              <a:ext cx="2222501" cy="2002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</a:t>
              </a:r>
              <a:endPara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青山依旧在</a:t>
              </a:r>
              <a:endPara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惯看秋月春风</a:t>
              </a:r>
              <a:endPara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一壶浊酒喜相逢</a:t>
              </a:r>
              <a:endPara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古今多少事</a:t>
              </a:r>
              <a:endPara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86F7FB7-008E-E84A-B1D1-FCDAFD07AB65}"/>
              </a:ext>
            </a:extLst>
          </p:cNvPr>
          <p:cNvGrpSpPr/>
          <p:nvPr/>
        </p:nvGrpSpPr>
        <p:grpSpPr>
          <a:xfrm>
            <a:off x="8309228" y="2260600"/>
            <a:ext cx="3080935" cy="2968888"/>
            <a:chOff x="801835" y="2400300"/>
            <a:chExt cx="3080935" cy="2968888"/>
          </a:xfrm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id="{3E4CA670-E233-DD43-AEC4-D3E5EA6D108E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8B31D7C3-757F-C641-8905-C56B2AB2A5BD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苹方简 中黑体</a:t>
              </a:r>
              <a:r>
                <a:rPr kumimoji="1"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;</a:t>
              </a:r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 </a:t>
              </a:r>
              <a:r>
                <a:rPr kumimoji="1"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18</a:t>
              </a:r>
              <a:endParaRPr kumimoji="1" lang="zh-CN" altLang="en-US" dirty="0">
                <a:latin typeface="PingFang SC Medium" panose="020B0400000000000000" pitchFamily="34" charset="-122"/>
                <a:ea typeface="PingFang SC Medium" panose="020B0400000000000000" pitchFamily="34" charset="-122"/>
              </a:endParaRPr>
            </a:p>
          </p:txBody>
        </p:sp>
        <p:sp>
          <p:nvSpPr>
            <p:cNvPr id="34" name="矩形 38">
              <a:extLst>
                <a:ext uri="{FF2B5EF4-FFF2-40B4-BE49-F238E27FC236}">
                  <a16:creationId xmlns:a16="http://schemas.microsoft.com/office/drawing/2014/main" id="{7D13BC31-51D6-C646-8C8F-33A1E8CECB87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sp>
        <p:nvSpPr>
          <p:cNvPr id="17" name="矩形 38">
            <a:extLst>
              <a:ext uri="{FF2B5EF4-FFF2-40B4-BE49-F238E27FC236}">
                <a16:creationId xmlns:a16="http://schemas.microsoft.com/office/drawing/2014/main" id="{1745286B-22AE-B241-A5E6-D1254E220868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18" name="国内单身问题很严重">
            <a:extLst>
              <a:ext uri="{FF2B5EF4-FFF2-40B4-BE49-F238E27FC236}">
                <a16:creationId xmlns:a16="http://schemas.microsoft.com/office/drawing/2014/main" id="{9422BF59-E8E1-DD41-90C2-2C0041779F62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641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A11C18E-37C2-3049-B5E0-64F30DD25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530131"/>
              </p:ext>
            </p:extLst>
          </p:nvPr>
        </p:nvGraphicFramePr>
        <p:xfrm>
          <a:off x="2709332" y="2062434"/>
          <a:ext cx="6773335" cy="339513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0243859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293167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540778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34219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11871436"/>
                    </a:ext>
                  </a:extLst>
                </a:gridCol>
              </a:tblGrid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solidFill>
                            <a:schemeClr val="bg1"/>
                          </a:solidFill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solidFill>
                            <a:schemeClr val="bg1"/>
                          </a:solidFill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solidFill>
                            <a:schemeClr val="bg1"/>
                          </a:solidFill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solidFill>
                            <a:schemeClr val="bg1"/>
                          </a:solidFill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solidFill>
                            <a:schemeClr val="bg1"/>
                          </a:solidFill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827513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A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1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苹方</a:t>
                      </a:r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-</a:t>
                      </a:r>
                      <a:r>
                        <a:rPr lang="zh-CN" alt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填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847300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B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2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细体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917092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C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3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字号</a:t>
                      </a:r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:</a:t>
                      </a:r>
                      <a:r>
                        <a:rPr lang="zh-CN" alt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 </a:t>
                      </a:r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14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1417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D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4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957674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E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5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341937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F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6</a:t>
                      </a:r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459234"/>
                  </a:ext>
                </a:extLst>
              </a:tr>
            </a:tbl>
          </a:graphicData>
        </a:graphic>
      </p:graphicFrame>
      <p:sp>
        <p:nvSpPr>
          <p:cNvPr id="6" name="矩形 38">
            <a:extLst>
              <a:ext uri="{FF2B5EF4-FFF2-40B4-BE49-F238E27FC236}">
                <a16:creationId xmlns:a16="http://schemas.microsoft.com/office/drawing/2014/main" id="{5537C051-9486-0E40-BFC1-D7D955E96FAB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8" name="国内单身问题很严重">
            <a:extLst>
              <a:ext uri="{FF2B5EF4-FFF2-40B4-BE49-F238E27FC236}">
                <a16:creationId xmlns:a16="http://schemas.microsoft.com/office/drawing/2014/main" id="{B5A6EF0E-D0D3-F94A-93A2-D30EDA2C2119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710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线条">
            <a:extLst>
              <a:ext uri="{FF2B5EF4-FFF2-40B4-BE49-F238E27FC236}">
                <a16:creationId xmlns:a16="http://schemas.microsoft.com/office/drawing/2014/main" id="{BD6AD4F9-1F31-C64F-8197-B3FF870B9284}"/>
              </a:ext>
            </a:extLst>
          </p:cNvPr>
          <p:cNvSpPr/>
          <p:nvPr/>
        </p:nvSpPr>
        <p:spPr>
          <a:xfrm>
            <a:off x="1" y="3640157"/>
            <a:ext cx="12192000" cy="28977"/>
          </a:xfrm>
          <a:prstGeom prst="line">
            <a:avLst/>
          </a:prstGeom>
          <a:ln w="57150">
            <a:solidFill>
              <a:schemeClr val="accent1"/>
            </a:solidFill>
            <a:miter/>
          </a:ln>
        </p:spPr>
        <p:txBody>
          <a:bodyPr lIns="22860" rIns="22860"/>
          <a:lstStyle/>
          <a:p>
            <a:endParaRPr sz="900">
              <a:solidFill>
                <a:srgbClr val="002060"/>
              </a:solidFill>
            </a:endParaRPr>
          </a:p>
        </p:txBody>
      </p:sp>
      <p:sp>
        <p:nvSpPr>
          <p:cNvPr id="9" name="The growth on mobile interactive broadcasting in China market">
            <a:extLst>
              <a:ext uri="{FF2B5EF4-FFF2-40B4-BE49-F238E27FC236}">
                <a16:creationId xmlns:a16="http://schemas.microsoft.com/office/drawing/2014/main" id="{88629BD3-A900-254E-82A1-F3E2159D0C45}"/>
              </a:ext>
            </a:extLst>
          </p:cNvPr>
          <p:cNvSpPr txBox="1"/>
          <p:nvPr/>
        </p:nvSpPr>
        <p:spPr>
          <a:xfrm>
            <a:off x="1594258" y="2644027"/>
            <a:ext cx="295228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ctr"/>
          <a:lstStyle>
            <a:lvl1pPr algn="ctr">
              <a:lnSpc>
                <a:spcPct val="120000"/>
              </a:lnSpc>
              <a:defRPr sz="3000" b="1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10" name="2015">
            <a:extLst>
              <a:ext uri="{FF2B5EF4-FFF2-40B4-BE49-F238E27FC236}">
                <a16:creationId xmlns:a16="http://schemas.microsoft.com/office/drawing/2014/main" id="{89A66196-57F3-8146-9EA5-D71E6AEF31B7}"/>
              </a:ext>
            </a:extLst>
          </p:cNvPr>
          <p:cNvSpPr txBox="1"/>
          <p:nvPr/>
        </p:nvSpPr>
        <p:spPr>
          <a:xfrm>
            <a:off x="2757975" y="3013958"/>
            <a:ext cx="624851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2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13" name="2016">
            <a:extLst>
              <a:ext uri="{FF2B5EF4-FFF2-40B4-BE49-F238E27FC236}">
                <a16:creationId xmlns:a16="http://schemas.microsoft.com/office/drawing/2014/main" id="{233768F2-5D83-C246-BFA9-74C9FF0CEA4C}"/>
              </a:ext>
            </a:extLst>
          </p:cNvPr>
          <p:cNvSpPr txBox="1"/>
          <p:nvPr/>
        </p:nvSpPr>
        <p:spPr>
          <a:xfrm>
            <a:off x="4248193" y="3873967"/>
            <a:ext cx="636073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</p:txBody>
      </p:sp>
      <p:sp>
        <p:nvSpPr>
          <p:cNvPr id="14" name="The growth on mobile gaming">
            <a:extLst>
              <a:ext uri="{FF2B5EF4-FFF2-40B4-BE49-F238E27FC236}">
                <a16:creationId xmlns:a16="http://schemas.microsoft.com/office/drawing/2014/main" id="{7F96B879-0731-684E-B98D-1DF59B0BF5F8}"/>
              </a:ext>
            </a:extLst>
          </p:cNvPr>
          <p:cNvSpPr txBox="1"/>
          <p:nvPr/>
        </p:nvSpPr>
        <p:spPr>
          <a:xfrm>
            <a:off x="3329025" y="4296761"/>
            <a:ext cx="247440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16" name="2017">
            <a:extLst>
              <a:ext uri="{FF2B5EF4-FFF2-40B4-BE49-F238E27FC236}">
                <a16:creationId xmlns:a16="http://schemas.microsoft.com/office/drawing/2014/main" id="{3EEDB4D9-0961-9C46-AE3C-DAFF9F0206E5}"/>
              </a:ext>
            </a:extLst>
          </p:cNvPr>
          <p:cNvSpPr txBox="1"/>
          <p:nvPr/>
        </p:nvSpPr>
        <p:spPr>
          <a:xfrm>
            <a:off x="4337489" y="3013958"/>
            <a:ext cx="3563155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4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altLang="zh-CN"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r>
              <a:rPr lang="zh-CN" altLang="en-US"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(Montserrat-Bold; 20)</a:t>
            </a:r>
          </a:p>
        </p:txBody>
      </p:sp>
      <p:sp>
        <p:nvSpPr>
          <p:cNvPr id="17" name="The growth on video based social &amp; dating globally">
            <a:extLst>
              <a:ext uri="{FF2B5EF4-FFF2-40B4-BE49-F238E27FC236}">
                <a16:creationId xmlns:a16="http://schemas.microsoft.com/office/drawing/2014/main" id="{C0BB6124-9252-5749-86EB-C2B0A893AC3B}"/>
              </a:ext>
            </a:extLst>
          </p:cNvPr>
          <p:cNvSpPr txBox="1"/>
          <p:nvPr/>
        </p:nvSpPr>
        <p:spPr>
          <a:xfrm>
            <a:off x="4642220" y="2644027"/>
            <a:ext cx="295369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18" name="2018">
            <a:extLst>
              <a:ext uri="{FF2B5EF4-FFF2-40B4-BE49-F238E27FC236}">
                <a16:creationId xmlns:a16="http://schemas.microsoft.com/office/drawing/2014/main" id="{00BB08E3-DB00-ED48-8F90-31007A8ED637}"/>
              </a:ext>
            </a:extLst>
          </p:cNvPr>
          <p:cNvSpPr txBox="1"/>
          <p:nvPr/>
        </p:nvSpPr>
        <p:spPr>
          <a:xfrm>
            <a:off x="7355365" y="3873967"/>
            <a:ext cx="642485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1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</p:txBody>
      </p:sp>
      <p:sp>
        <p:nvSpPr>
          <p:cNvPr id="21" name="Mobile Instant Games and IoT are picking up">
            <a:extLst>
              <a:ext uri="{FF2B5EF4-FFF2-40B4-BE49-F238E27FC236}">
                <a16:creationId xmlns:a16="http://schemas.microsoft.com/office/drawing/2014/main" id="{9ECF1BC1-D510-A34F-985A-4024BF90D07D}"/>
              </a:ext>
            </a:extLst>
          </p:cNvPr>
          <p:cNvSpPr txBox="1"/>
          <p:nvPr/>
        </p:nvSpPr>
        <p:spPr>
          <a:xfrm>
            <a:off x="5980222" y="4296761"/>
            <a:ext cx="3392772" cy="59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  <a:p>
            <a:r>
              <a:rPr lang="en-US" altLang="zh-CN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 14)</a:t>
            </a:r>
          </a:p>
        </p:txBody>
      </p:sp>
      <p:sp>
        <p:nvSpPr>
          <p:cNvPr id="23" name="2017">
            <a:extLst>
              <a:ext uri="{FF2B5EF4-FFF2-40B4-BE49-F238E27FC236}">
                <a16:creationId xmlns:a16="http://schemas.microsoft.com/office/drawing/2014/main" id="{2ACA71FD-41F9-6E4F-AD5A-9A27ABE3F6E6}"/>
              </a:ext>
            </a:extLst>
          </p:cNvPr>
          <p:cNvSpPr txBox="1"/>
          <p:nvPr/>
        </p:nvSpPr>
        <p:spPr>
          <a:xfrm>
            <a:off x="8890080" y="3013958"/>
            <a:ext cx="636073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4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altLang="zh-Hans"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sz="2000" dirty="0">
              <a:solidFill>
                <a:schemeClr val="accent3"/>
              </a:solidFill>
              <a:latin typeface="Montserra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he growth on video based social &amp; dating globally">
            <a:extLst>
              <a:ext uri="{FF2B5EF4-FFF2-40B4-BE49-F238E27FC236}">
                <a16:creationId xmlns:a16="http://schemas.microsoft.com/office/drawing/2014/main" id="{370BDC76-F7F9-6D4C-BB2D-470BCE594FFD}"/>
              </a:ext>
            </a:extLst>
          </p:cNvPr>
          <p:cNvSpPr txBox="1"/>
          <p:nvPr/>
        </p:nvSpPr>
        <p:spPr>
          <a:xfrm>
            <a:off x="7731271" y="2644027"/>
            <a:ext cx="295369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25" name="2016">
            <a:extLst>
              <a:ext uri="{FF2B5EF4-FFF2-40B4-BE49-F238E27FC236}">
                <a16:creationId xmlns:a16="http://schemas.microsoft.com/office/drawing/2014/main" id="{072C3F2F-EFD2-8347-B68C-4AA5BAF2B189}"/>
              </a:ext>
            </a:extLst>
          </p:cNvPr>
          <p:cNvSpPr txBox="1"/>
          <p:nvPr/>
        </p:nvSpPr>
        <p:spPr>
          <a:xfrm>
            <a:off x="1200152" y="3873967"/>
            <a:ext cx="624851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altLang="zh-CN" sz="2000" dirty="0"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sz="2000" dirty="0">
              <a:latin typeface="Montserra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he growth on mobile gaming">
            <a:extLst>
              <a:ext uri="{FF2B5EF4-FFF2-40B4-BE49-F238E27FC236}">
                <a16:creationId xmlns:a16="http://schemas.microsoft.com/office/drawing/2014/main" id="{E9004F84-1CAA-6A41-BEC3-173A975B6B05}"/>
              </a:ext>
            </a:extLst>
          </p:cNvPr>
          <p:cNvSpPr txBox="1"/>
          <p:nvPr/>
        </p:nvSpPr>
        <p:spPr>
          <a:xfrm>
            <a:off x="275374" y="4296761"/>
            <a:ext cx="247440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28" name="2017">
            <a:extLst>
              <a:ext uri="{FF2B5EF4-FFF2-40B4-BE49-F238E27FC236}">
                <a16:creationId xmlns:a16="http://schemas.microsoft.com/office/drawing/2014/main" id="{89007DAD-C38C-3443-BD7B-D7B3F6870AC9}"/>
              </a:ext>
            </a:extLst>
          </p:cNvPr>
          <p:cNvSpPr txBox="1"/>
          <p:nvPr/>
        </p:nvSpPr>
        <p:spPr>
          <a:xfrm>
            <a:off x="10418150" y="3873967"/>
            <a:ext cx="696986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4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n-US" altLang="zh-CN"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endParaRPr sz="2000" dirty="0">
              <a:solidFill>
                <a:schemeClr val="accent3"/>
              </a:solidFill>
              <a:latin typeface="Montserra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Mobile Instant Games and IoT are picking up">
            <a:extLst>
              <a:ext uri="{FF2B5EF4-FFF2-40B4-BE49-F238E27FC236}">
                <a16:creationId xmlns:a16="http://schemas.microsoft.com/office/drawing/2014/main" id="{EA49AD5F-B76F-5940-84E0-BF7259AE797E}"/>
              </a:ext>
            </a:extLst>
          </p:cNvPr>
          <p:cNvSpPr txBox="1"/>
          <p:nvPr/>
        </p:nvSpPr>
        <p:spPr>
          <a:xfrm>
            <a:off x="9705024" y="4303583"/>
            <a:ext cx="21232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2734F04-8740-6444-9628-0B72957BD20C}"/>
              </a:ext>
            </a:extLst>
          </p:cNvPr>
          <p:cNvGrpSpPr/>
          <p:nvPr/>
        </p:nvGrpSpPr>
        <p:grpSpPr>
          <a:xfrm>
            <a:off x="1430896" y="3566614"/>
            <a:ext cx="9417429" cy="176062"/>
            <a:chOff x="1430896" y="3579314"/>
            <a:chExt cx="9417429" cy="1760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75C8B455-F9A8-6A46-9B20-AE565316BB68}"/>
                </a:ext>
              </a:extLst>
            </p:cNvPr>
            <p:cNvSpPr/>
            <p:nvPr/>
          </p:nvSpPr>
          <p:spPr>
            <a:xfrm>
              <a:off x="10684963" y="3579314"/>
              <a:ext cx="163362" cy="163362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E93A7E5-1120-1C4D-B630-C093695A52C0}"/>
                </a:ext>
              </a:extLst>
            </p:cNvPr>
            <p:cNvSpPr/>
            <p:nvPr/>
          </p:nvSpPr>
          <p:spPr>
            <a:xfrm>
              <a:off x="9142620" y="35793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13D36E4-2EDF-304D-918E-46F996D98E2B}"/>
                </a:ext>
              </a:extLst>
            </p:cNvPr>
            <p:cNvSpPr/>
            <p:nvPr/>
          </p:nvSpPr>
          <p:spPr>
            <a:xfrm>
              <a:off x="7600275" y="35920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144AAAB-F286-1F4A-A836-356F4E136507}"/>
                </a:ext>
              </a:extLst>
            </p:cNvPr>
            <p:cNvSpPr/>
            <p:nvPr/>
          </p:nvSpPr>
          <p:spPr>
            <a:xfrm>
              <a:off x="1430896" y="35793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5F7F815-426A-5C43-AFA9-52DAFBF968BF}"/>
                </a:ext>
              </a:extLst>
            </p:cNvPr>
            <p:cNvSpPr/>
            <p:nvPr/>
          </p:nvSpPr>
          <p:spPr>
            <a:xfrm>
              <a:off x="6057930" y="35793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990573D-2634-BB4B-9119-DE6DC7B105BF}"/>
                </a:ext>
              </a:extLst>
            </p:cNvPr>
            <p:cNvSpPr/>
            <p:nvPr/>
          </p:nvSpPr>
          <p:spPr>
            <a:xfrm>
              <a:off x="2973240" y="35920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9D8AB0EA-809E-6041-A252-3C311EEDCB9A}"/>
                </a:ext>
              </a:extLst>
            </p:cNvPr>
            <p:cNvSpPr/>
            <p:nvPr/>
          </p:nvSpPr>
          <p:spPr>
            <a:xfrm>
              <a:off x="4515585" y="35920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9330A0A2-BA1A-7144-8781-89BA4B877C3E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9" name="矩形 38">
            <a:extLst>
              <a:ext uri="{FF2B5EF4-FFF2-40B4-BE49-F238E27FC236}">
                <a16:creationId xmlns:a16="http://schemas.microsoft.com/office/drawing/2014/main" id="{1A727A06-4C48-7547-BB76-7D7357C59C2E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30" name="国内单身问题很严重">
            <a:extLst>
              <a:ext uri="{FF2B5EF4-FFF2-40B4-BE49-F238E27FC236}">
                <a16:creationId xmlns:a16="http://schemas.microsoft.com/office/drawing/2014/main" id="{42763533-6EF5-6E43-A708-BAD01341289F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58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5C7EB-EA00-8341-BA71-3B669E8CBC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51928" y="2519620"/>
            <a:ext cx="3485344" cy="1048093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zh-CN" altLang="en-US" sz="4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感谢参与</a:t>
            </a: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240AE0C7-28D3-DB48-9F90-604B8938E8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51928" y="3526230"/>
            <a:ext cx="3485344" cy="55428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altLang="zh-CN" sz="4400" b="1" spc="300" dirty="0">
                <a:solidFill>
                  <a:schemeClr val="accent3"/>
                </a:solidFill>
                <a:latin typeface="Montserrat" pitchFamily="2" charset="0"/>
              </a:rPr>
              <a:t>THANKS</a:t>
            </a:r>
            <a:endParaRPr lang="zh-CN" altLang="en-US" sz="4400" b="1" spc="300" dirty="0">
              <a:solidFill>
                <a:schemeClr val="accent3"/>
              </a:solidFill>
              <a:latin typeface="Montserrat" pitchFamily="2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4F00127-6965-5D4D-9799-5FB793746365}"/>
              </a:ext>
            </a:extLst>
          </p:cNvPr>
          <p:cNvGrpSpPr/>
          <p:nvPr/>
        </p:nvGrpSpPr>
        <p:grpSpPr>
          <a:xfrm>
            <a:off x="1068374" y="2309223"/>
            <a:ext cx="1279014" cy="2496021"/>
            <a:chOff x="1068374" y="2309223"/>
            <a:chExt cx="1279014" cy="249602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698DE62-F361-3A42-9B2C-C354AF356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985" y="2309223"/>
              <a:ext cx="1083792" cy="377779"/>
            </a:xfrm>
            <a:prstGeom prst="rect">
              <a:avLst/>
            </a:prstGeom>
          </p:spPr>
        </p:pic>
        <p:sp>
          <p:nvSpPr>
            <p:cNvPr id="17" name="400 632 6626…">
              <a:extLst>
                <a:ext uri="{FF2B5EF4-FFF2-40B4-BE49-F238E27FC236}">
                  <a16:creationId xmlns:a16="http://schemas.microsoft.com/office/drawing/2014/main" id="{C9A65767-F307-0D43-8D15-C0F2A01CC311}"/>
                </a:ext>
              </a:extLst>
            </p:cNvPr>
            <p:cNvSpPr txBox="1"/>
            <p:nvPr/>
          </p:nvSpPr>
          <p:spPr>
            <a:xfrm>
              <a:off x="1086718" y="2773095"/>
              <a:ext cx="1242327" cy="667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kumimoji="0" sz="12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itchFamily="2" charset="0"/>
                  <a:ea typeface="Microsoft YaHei" panose="020B0503020204020204" pitchFamily="34" charset="-122"/>
                  <a:cs typeface="Microsoft YaHei" charset="-122"/>
                  <a:sym typeface="Helvetica Light"/>
                </a:rPr>
                <a:t>400 632 6626</a:t>
              </a:r>
              <a:endPara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0"/>
                <a:ea typeface="Microsoft YaHei" panose="020B0503020204020204" pitchFamily="34" charset="-122"/>
                <a:cs typeface="Microsoft YaHei" charset="-122"/>
                <a:sym typeface="Helvetica Ligh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itchFamily="2" charset="0"/>
                  <a:ea typeface="Microsoft YaHei" panose="020B0503020204020204" pitchFamily="34" charset="-122"/>
                  <a:cs typeface="Microsoft YaHei" charset="-122"/>
                  <a:sym typeface="Helvetica Light"/>
                </a:rPr>
                <a:t>www.agora.io</a:t>
              </a:r>
              <a:endParaRPr kumimoji="0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0"/>
                <a:ea typeface="Microsoft YaHei" panose="020B0503020204020204" pitchFamily="34" charset="-122"/>
                <a:cs typeface="Microsoft YaHei" charset="-122"/>
                <a:sym typeface="Helvetica Ligh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F974B58-9AD4-9D4A-B37B-C37141106E67}"/>
                </a:ext>
              </a:extLst>
            </p:cNvPr>
            <p:cNvGrpSpPr/>
            <p:nvPr/>
          </p:nvGrpSpPr>
          <p:grpSpPr>
            <a:xfrm>
              <a:off x="1068374" y="3526230"/>
              <a:ext cx="1279014" cy="1279014"/>
              <a:chOff x="1297876" y="4527244"/>
              <a:chExt cx="1279014" cy="1279014"/>
            </a:xfrm>
          </p:grpSpPr>
          <p:pic>
            <p:nvPicPr>
              <p:cNvPr id="22" name="pasted-image.pdf" descr="pasted-image.pdf">
                <a:extLst>
                  <a:ext uri="{FF2B5EF4-FFF2-40B4-BE49-F238E27FC236}">
                    <a16:creationId xmlns:a16="http://schemas.microsoft.com/office/drawing/2014/main" id="{910CEF00-6088-DA44-BDAD-7CDE3DBFF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876" y="4527244"/>
                <a:ext cx="1279014" cy="127901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AFCE24F2-25C3-4445-A74A-0EAB79BA0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9687" y="4985490"/>
                <a:ext cx="356191" cy="356191"/>
              </a:xfrm>
              <a:prstGeom prst="roundRect">
                <a:avLst/>
              </a:prstGeom>
              <a:ln>
                <a:noFill/>
              </a:ln>
            </p:spPr>
          </p:pic>
        </p:grpSp>
      </p:grp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B2D510E6-6302-7F4F-8224-F29E6B3B01CF}"/>
              </a:ext>
            </a:extLst>
          </p:cNvPr>
          <p:cNvCxnSpPr>
            <a:cxnSpLocks/>
          </p:cNvCxnSpPr>
          <p:nvPr/>
        </p:nvCxnSpPr>
        <p:spPr>
          <a:xfrm>
            <a:off x="3417575" y="2630072"/>
            <a:ext cx="0" cy="14446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16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939C262-9AF8-4D7E-9127-3B86B61B04DC}"/>
              </a:ext>
            </a:extLst>
          </p:cNvPr>
          <p:cNvSpPr/>
          <p:nvPr/>
        </p:nvSpPr>
        <p:spPr>
          <a:xfrm>
            <a:off x="5688281" y="3016290"/>
            <a:ext cx="6922269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谢谢大家</a:t>
            </a:r>
            <a:endParaRPr lang="cy-GB" altLang="zh-CN" sz="36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66D31CC-A45F-4DBF-8FE5-AFF2D5790626}"/>
              </a:ext>
            </a:extLst>
          </p:cNvPr>
          <p:cNvCxnSpPr>
            <a:cxnSpLocks/>
          </p:cNvCxnSpPr>
          <p:nvPr/>
        </p:nvCxnSpPr>
        <p:spPr>
          <a:xfrm flipH="1">
            <a:off x="4563779" y="2334779"/>
            <a:ext cx="1591242" cy="216975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ṩ1ïḍe">
            <a:extLst>
              <a:ext uri="{FF2B5EF4-FFF2-40B4-BE49-F238E27FC236}">
                <a16:creationId xmlns:a16="http://schemas.microsoft.com/office/drawing/2014/main" id="{2BB5912D-27CB-984A-9ABB-DAA0F8A1082F}"/>
              </a:ext>
            </a:extLst>
          </p:cNvPr>
          <p:cNvSpPr txBox="1"/>
          <p:nvPr/>
        </p:nvSpPr>
        <p:spPr>
          <a:xfrm>
            <a:off x="2101699" y="2189183"/>
            <a:ext cx="325770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3"/>
                </a:solidFill>
                <a:latin typeface="Montserrat" pitchFamily="2" charset="0"/>
              </a:rPr>
              <a:t>END</a:t>
            </a:r>
            <a:endParaRPr lang="zh-CN" altLang="en-US" sz="9600" b="1" dirty="0">
              <a:solidFill>
                <a:schemeClr val="accent3"/>
              </a:solidFill>
              <a:latin typeface="Montserrat" pitchFamily="2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53B6B3-C8B9-EC4A-B5D4-141FF57D9B9D}"/>
              </a:ext>
            </a:extLst>
          </p:cNvPr>
          <p:cNvSpPr/>
          <p:nvPr/>
        </p:nvSpPr>
        <p:spPr>
          <a:xfrm>
            <a:off x="5688281" y="3874694"/>
            <a:ext cx="6922269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spc="30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名称 时间</a:t>
            </a:r>
            <a:endParaRPr lang="cy-GB" altLang="zh-CN" sz="2400" spc="300" dirty="0">
              <a:solidFill>
                <a:schemeClr val="accent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885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B892376-2916-8C4A-AD2C-183BEB84A08D}"/>
              </a:ext>
            </a:extLst>
          </p:cNvPr>
          <p:cNvSpPr/>
          <p:nvPr/>
        </p:nvSpPr>
        <p:spPr>
          <a:xfrm>
            <a:off x="0" y="3835400"/>
            <a:ext cx="8445657" cy="23210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E864ED-BECE-4E4D-9FD3-7DE1C554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7" y="1983368"/>
            <a:ext cx="7938464" cy="4173090"/>
          </a:xfrm>
          <a:prstGeom prst="rect">
            <a:avLst/>
          </a:prstGeom>
          <a:effectLst>
            <a:outerShdw blurRad="520700" dist="127000" dir="276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94CF8DD-930F-9B47-A251-E237CE4844CA}"/>
              </a:ext>
            </a:extLst>
          </p:cNvPr>
          <p:cNvSpPr/>
          <p:nvPr/>
        </p:nvSpPr>
        <p:spPr>
          <a:xfrm>
            <a:off x="2380014" y="2212956"/>
            <a:ext cx="6065643" cy="38142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3AA2ED-3DAE-0E46-8B05-546A6110EEF3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6" name="矩形 38">
            <a:extLst>
              <a:ext uri="{FF2B5EF4-FFF2-40B4-BE49-F238E27FC236}">
                <a16:creationId xmlns:a16="http://schemas.microsoft.com/office/drawing/2014/main" id="{0B26806C-380A-4245-B3A0-EE3A4FDE639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在工具栏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板式中 已预设许多背景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深色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浅色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纯色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),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可以选中一页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PPT,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直接更换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7" name="国内单身问题很严重">
            <a:extLst>
              <a:ext uri="{FF2B5EF4-FFF2-40B4-BE49-F238E27FC236}">
                <a16:creationId xmlns:a16="http://schemas.microsoft.com/office/drawing/2014/main" id="{E0A2F1DA-AF29-BC40-A85F-8C1BB3992D2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更改板式</a:t>
            </a:r>
          </a:p>
        </p:txBody>
      </p:sp>
    </p:spTree>
    <p:extLst>
      <p:ext uri="{BB962C8B-B14F-4D97-AF65-F5344CB8AC3E}">
        <p14:creationId xmlns:p14="http://schemas.microsoft.com/office/powerpoint/2010/main" val="39992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B892376-2916-8C4A-AD2C-183BEB84A08D}"/>
              </a:ext>
            </a:extLst>
          </p:cNvPr>
          <p:cNvSpPr/>
          <p:nvPr/>
        </p:nvSpPr>
        <p:spPr>
          <a:xfrm>
            <a:off x="0" y="4271058"/>
            <a:ext cx="4479403" cy="188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94CF8DD-930F-9B47-A251-E237CE4844CA}"/>
              </a:ext>
            </a:extLst>
          </p:cNvPr>
          <p:cNvSpPr/>
          <p:nvPr/>
        </p:nvSpPr>
        <p:spPr>
          <a:xfrm>
            <a:off x="1188331" y="2338917"/>
            <a:ext cx="2989196" cy="267496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3AA2ED-3DAE-0E46-8B05-546A6110EEF3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6" name="矩形 38">
            <a:extLst>
              <a:ext uri="{FF2B5EF4-FFF2-40B4-BE49-F238E27FC236}">
                <a16:creationId xmlns:a16="http://schemas.microsoft.com/office/drawing/2014/main" id="{0B26806C-380A-4245-B3A0-EE3A4FDE639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在字体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形状填充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形状轮廓 等色彩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主题颜色已被预设好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请使用主题色以内的色彩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7" name="国内单身问题很严重">
            <a:extLst>
              <a:ext uri="{FF2B5EF4-FFF2-40B4-BE49-F238E27FC236}">
                <a16:creationId xmlns:a16="http://schemas.microsoft.com/office/drawing/2014/main" id="{E0A2F1DA-AF29-BC40-A85F-8C1BB3992D2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色彩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0C10D0C-F231-0048-A6C7-0E2A1A6C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66" y="2494192"/>
            <a:ext cx="2641600" cy="2298700"/>
          </a:xfrm>
          <a:prstGeom prst="rect">
            <a:avLst/>
          </a:prstGeom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24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939C262-9AF8-4D7E-9127-3B86B61B04DC}"/>
              </a:ext>
            </a:extLst>
          </p:cNvPr>
          <p:cNvSpPr/>
          <p:nvPr/>
        </p:nvSpPr>
        <p:spPr>
          <a:xfrm>
            <a:off x="3739531" y="2749741"/>
            <a:ext cx="6922269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章节标题</a:t>
            </a:r>
            <a:r>
              <a:rPr lang="en-US" altLang="zh-CN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Bold;</a:t>
            </a: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36)</a:t>
            </a:r>
            <a:endParaRPr lang="cy-GB" altLang="zh-CN" sz="36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66D31CC-A45F-4DBF-8FE5-AFF2D5790626}"/>
              </a:ext>
            </a:extLst>
          </p:cNvPr>
          <p:cNvCxnSpPr>
            <a:cxnSpLocks/>
          </p:cNvCxnSpPr>
          <p:nvPr/>
        </p:nvCxnSpPr>
        <p:spPr>
          <a:xfrm flipH="1">
            <a:off x="2527869" y="2091912"/>
            <a:ext cx="1591242" cy="216975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ṩ1ïḍe">
            <a:extLst>
              <a:ext uri="{FF2B5EF4-FFF2-40B4-BE49-F238E27FC236}">
                <a16:creationId xmlns:a16="http://schemas.microsoft.com/office/drawing/2014/main" id="{2BB5912D-27CB-984A-9ABB-DAA0F8A1082F}"/>
              </a:ext>
            </a:extLst>
          </p:cNvPr>
          <p:cNvSpPr txBox="1"/>
          <p:nvPr/>
        </p:nvSpPr>
        <p:spPr>
          <a:xfrm>
            <a:off x="1530199" y="1922634"/>
            <a:ext cx="179329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3"/>
                </a:solidFill>
                <a:latin typeface="Montserrat" pitchFamily="2" charset="0"/>
              </a:rPr>
              <a:t>0</a:t>
            </a:r>
            <a:r>
              <a:rPr lang="en-US" altLang="zh-Hans" sz="9600" b="1" dirty="0">
                <a:solidFill>
                  <a:schemeClr val="accent3"/>
                </a:solidFill>
                <a:latin typeface="Montserrat" pitchFamily="2" charset="0"/>
              </a:rPr>
              <a:t>1</a:t>
            </a:r>
            <a:endParaRPr lang="zh-CN" altLang="en-US" sz="9600" b="1" dirty="0">
              <a:solidFill>
                <a:schemeClr val="accent3"/>
              </a:solidFill>
              <a:latin typeface="Montserrat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2F9549-DAE8-5D4A-8C04-C02ECDEA22DD}"/>
              </a:ext>
            </a:extLst>
          </p:cNvPr>
          <p:cNvSpPr txBox="1"/>
          <p:nvPr/>
        </p:nvSpPr>
        <p:spPr>
          <a:xfrm>
            <a:off x="3739532" y="3851166"/>
            <a:ext cx="34529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副标题 </a:t>
            </a:r>
            <a:r>
              <a:rPr kumimoji="1" lang="en-US" altLang="zh-CN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Regular;</a:t>
            </a:r>
            <a:r>
              <a:rPr kumimoji="1" lang="zh-CN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18)</a:t>
            </a:r>
            <a:endParaRPr kumimoji="1" lang="zh-CN" altLang="en-US" dirty="0">
              <a:solidFill>
                <a:schemeClr val="tx2">
                  <a:lumMod val="20000"/>
                  <a:lumOff val="8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605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9" name="矩形 38">
            <a:extLst>
              <a:ext uri="{FF2B5EF4-FFF2-40B4-BE49-F238E27FC236}">
                <a16:creationId xmlns:a16="http://schemas.microsoft.com/office/drawing/2014/main" id="{5F8D461C-463A-EB47-800B-833FF769EA30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30" name="国内单身问题很严重">
            <a:extLst>
              <a:ext uri="{FF2B5EF4-FFF2-40B4-BE49-F238E27FC236}">
                <a16:creationId xmlns:a16="http://schemas.microsoft.com/office/drawing/2014/main" id="{E5132D53-DB87-E848-B902-FDC1969B1D72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432CD60-934E-6040-9A35-D3D3A7B1C95A}"/>
              </a:ext>
            </a:extLst>
          </p:cNvPr>
          <p:cNvSpPr txBox="1"/>
          <p:nvPr/>
        </p:nvSpPr>
        <p:spPr>
          <a:xfrm>
            <a:off x="609598" y="1942824"/>
            <a:ext cx="10706102" cy="297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实时互联网行业迎来风口之年。 很多创新的实时互动场景在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RTC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技术的激发下，踏上风口。一夜之间，直播、社交、游戏、甚至电商都可以线上抓娃娃，直播答题撒币，连麦小游戏，帮助平台流量变现。而在教育、智能硬件、无人车、互联网金融、安防监控、企业通信等领域，实时互动场景正在大规模应用，实现平台服务升级。 </a:t>
            </a:r>
            <a:r>
              <a:rPr lang="en-US" altLang="zh-CN" sz="1400" dirty="0" err="1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WebRTC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在浏览器端标准统一，小程序成为炙手可热的新主流平台，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iOS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和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Android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推进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AR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与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RTC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场景整合，人工智能在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RTC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技术深度应用，实时场景未来会有怎样的延伸？本次大会将为你解读。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PingFang SC Light" panose="020B0300000000000000" pitchFamily="34" charset="-122"/>
              <a:ea typeface="PingFang SC Light" panose="020B0300000000000000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来自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Google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Facebook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Netflix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 err="1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Github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Unity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HQ Trivia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、陌陌、花椒直播、今日头条、陌陌、完美世界、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VIPKID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、沪江等知名互联网公司的技术领袖、音视频技术大咖、产品创新专家，以及来自亚洲不同地区的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2500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名开发将一同交流分享，实时如何定义未来。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PingFang SC Light" panose="020B0300000000000000" pitchFamily="34" charset="-122"/>
              <a:ea typeface="PingFang SC Light" panose="020B0300000000000000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（微软雅黑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regular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 字号</a:t>
            </a:r>
            <a:r>
              <a:rPr lang="en-US" altLang="zh-CN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 14</a:t>
            </a:r>
            <a:r>
              <a:rPr lang="zh-CN" altLang="en-US"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0837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9" name="矩形 38">
            <a:extLst>
              <a:ext uri="{FF2B5EF4-FFF2-40B4-BE49-F238E27FC236}">
                <a16:creationId xmlns:a16="http://schemas.microsoft.com/office/drawing/2014/main" id="{5F8D461C-463A-EB47-800B-833FF769EA30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30" name="国内单身问题很严重">
            <a:extLst>
              <a:ext uri="{FF2B5EF4-FFF2-40B4-BE49-F238E27FC236}">
                <a16:creationId xmlns:a16="http://schemas.microsoft.com/office/drawing/2014/main" id="{E5132D53-DB87-E848-B902-FDC1969B1D72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id="{FDC8EB1E-E7A0-B141-A6DD-34F581B1E5C0}"/>
              </a:ext>
            </a:extLst>
          </p:cNvPr>
          <p:cNvSpPr txBox="1"/>
          <p:nvPr/>
        </p:nvSpPr>
        <p:spPr>
          <a:xfrm>
            <a:off x="609598" y="2012160"/>
            <a:ext cx="5486402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37" name="矩形 38">
            <a:extLst>
              <a:ext uri="{FF2B5EF4-FFF2-40B4-BE49-F238E27FC236}">
                <a16:creationId xmlns:a16="http://schemas.microsoft.com/office/drawing/2014/main" id="{DEA78E8F-FD07-0645-8FC1-8C172B521D2F}"/>
              </a:ext>
            </a:extLst>
          </p:cNvPr>
          <p:cNvSpPr txBox="1"/>
          <p:nvPr/>
        </p:nvSpPr>
        <p:spPr>
          <a:xfrm>
            <a:off x="609598" y="2525502"/>
            <a:ext cx="5486402" cy="1033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2">
                  <a:lumMod val="40000"/>
                  <a:lumOff val="6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1400" dirty="0">
              <a:solidFill>
                <a:schemeClr val="tx2">
                  <a:lumMod val="40000"/>
                  <a:lumOff val="6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61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9" name="矩形 38">
            <a:extLst>
              <a:ext uri="{FF2B5EF4-FFF2-40B4-BE49-F238E27FC236}">
                <a16:creationId xmlns:a16="http://schemas.microsoft.com/office/drawing/2014/main" id="{5F8D461C-463A-EB47-800B-833FF769EA30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30" name="国内单身问题很严重">
            <a:extLst>
              <a:ext uri="{FF2B5EF4-FFF2-40B4-BE49-F238E27FC236}">
                <a16:creationId xmlns:a16="http://schemas.microsoft.com/office/drawing/2014/main" id="{E5132D53-DB87-E848-B902-FDC1969B1D72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EC7542-AC6E-9945-9537-2E8DF6053028}"/>
              </a:ext>
            </a:extLst>
          </p:cNvPr>
          <p:cNvSpPr/>
          <p:nvPr/>
        </p:nvSpPr>
        <p:spPr>
          <a:xfrm>
            <a:off x="0" y="4412320"/>
            <a:ext cx="4356100" cy="174413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519C30F-F626-D740-941A-7D3290895C94}"/>
              </a:ext>
            </a:extLst>
          </p:cNvPr>
          <p:cNvSpPr/>
          <p:nvPr/>
        </p:nvSpPr>
        <p:spPr>
          <a:xfrm>
            <a:off x="1652389" y="2194039"/>
            <a:ext cx="2045631" cy="36894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38">
            <a:extLst>
              <a:ext uri="{FF2B5EF4-FFF2-40B4-BE49-F238E27FC236}">
                <a16:creationId xmlns:a16="http://schemas.microsoft.com/office/drawing/2014/main" id="{5FDF446B-E7C8-CE48-A807-354874DAD0F6}"/>
              </a:ext>
            </a:extLst>
          </p:cNvPr>
          <p:cNvSpPr txBox="1"/>
          <p:nvPr/>
        </p:nvSpPr>
        <p:spPr>
          <a:xfrm>
            <a:off x="5475089" y="16806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0" name="矩形 38">
            <a:extLst>
              <a:ext uri="{FF2B5EF4-FFF2-40B4-BE49-F238E27FC236}">
                <a16:creationId xmlns:a16="http://schemas.microsoft.com/office/drawing/2014/main" id="{238221CB-D918-0245-B2C1-BEB05F3953D2}"/>
              </a:ext>
            </a:extLst>
          </p:cNvPr>
          <p:cNvSpPr txBox="1"/>
          <p:nvPr/>
        </p:nvSpPr>
        <p:spPr>
          <a:xfrm>
            <a:off x="5475089" y="2194039"/>
            <a:ext cx="4483433" cy="135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2">
                  <a:lumMod val="40000"/>
                  <a:lumOff val="6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2">
                  <a:lumMod val="40000"/>
                  <a:lumOff val="6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2">
                  <a:lumMod val="40000"/>
                  <a:lumOff val="6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12" name="矩形 38">
            <a:extLst>
              <a:ext uri="{FF2B5EF4-FFF2-40B4-BE49-F238E27FC236}">
                <a16:creationId xmlns:a16="http://schemas.microsoft.com/office/drawing/2014/main" id="{7C2E2258-C582-A64A-AF3E-913EC5517E29}"/>
              </a:ext>
            </a:extLst>
          </p:cNvPr>
          <p:cNvSpPr txBox="1"/>
          <p:nvPr/>
        </p:nvSpPr>
        <p:spPr>
          <a:xfrm>
            <a:off x="5475089" y="39920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3" name="矩形 38">
            <a:extLst>
              <a:ext uri="{FF2B5EF4-FFF2-40B4-BE49-F238E27FC236}">
                <a16:creationId xmlns:a16="http://schemas.microsoft.com/office/drawing/2014/main" id="{8EE614D4-EC02-5849-A949-23F3A6ECFFAE}"/>
              </a:ext>
            </a:extLst>
          </p:cNvPr>
          <p:cNvSpPr txBox="1"/>
          <p:nvPr/>
        </p:nvSpPr>
        <p:spPr>
          <a:xfrm>
            <a:off x="5475089" y="4505439"/>
            <a:ext cx="4483433" cy="38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</a:pP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</p:txBody>
      </p:sp>
    </p:spTree>
    <p:extLst>
      <p:ext uri="{BB962C8B-B14F-4D97-AF65-F5344CB8AC3E}">
        <p14:creationId xmlns:p14="http://schemas.microsoft.com/office/powerpoint/2010/main" val="106500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9" name="矩形 38">
            <a:extLst>
              <a:ext uri="{FF2B5EF4-FFF2-40B4-BE49-F238E27FC236}">
                <a16:creationId xmlns:a16="http://schemas.microsoft.com/office/drawing/2014/main" id="{5F8D461C-463A-EB47-800B-833FF769EA30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30" name="国内单身问题很严重">
            <a:extLst>
              <a:ext uri="{FF2B5EF4-FFF2-40B4-BE49-F238E27FC236}">
                <a16:creationId xmlns:a16="http://schemas.microsoft.com/office/drawing/2014/main" id="{E5132D53-DB87-E848-B902-FDC1969B1D72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EC7542-AC6E-9945-9537-2E8DF6053028}"/>
              </a:ext>
            </a:extLst>
          </p:cNvPr>
          <p:cNvSpPr/>
          <p:nvPr/>
        </p:nvSpPr>
        <p:spPr>
          <a:xfrm>
            <a:off x="0" y="4412320"/>
            <a:ext cx="4356100" cy="174413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9" name="矩形 38">
            <a:extLst>
              <a:ext uri="{FF2B5EF4-FFF2-40B4-BE49-F238E27FC236}">
                <a16:creationId xmlns:a16="http://schemas.microsoft.com/office/drawing/2014/main" id="{5FDF446B-E7C8-CE48-A807-354874DAD0F6}"/>
              </a:ext>
            </a:extLst>
          </p:cNvPr>
          <p:cNvSpPr txBox="1"/>
          <p:nvPr/>
        </p:nvSpPr>
        <p:spPr>
          <a:xfrm>
            <a:off x="5475089" y="16806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0" name="矩形 38">
            <a:extLst>
              <a:ext uri="{FF2B5EF4-FFF2-40B4-BE49-F238E27FC236}">
                <a16:creationId xmlns:a16="http://schemas.microsoft.com/office/drawing/2014/main" id="{238221CB-D918-0245-B2C1-BEB05F3953D2}"/>
              </a:ext>
            </a:extLst>
          </p:cNvPr>
          <p:cNvSpPr txBox="1"/>
          <p:nvPr/>
        </p:nvSpPr>
        <p:spPr>
          <a:xfrm>
            <a:off x="5475089" y="2194039"/>
            <a:ext cx="4483433" cy="135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2">
                  <a:lumMod val="40000"/>
                  <a:lumOff val="6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2">
                  <a:lumMod val="40000"/>
                  <a:lumOff val="6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2">
                  <a:lumMod val="40000"/>
                  <a:lumOff val="6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12" name="矩形 38">
            <a:extLst>
              <a:ext uri="{FF2B5EF4-FFF2-40B4-BE49-F238E27FC236}">
                <a16:creationId xmlns:a16="http://schemas.microsoft.com/office/drawing/2014/main" id="{7C2E2258-C582-A64A-AF3E-913EC5517E29}"/>
              </a:ext>
            </a:extLst>
          </p:cNvPr>
          <p:cNvSpPr txBox="1"/>
          <p:nvPr/>
        </p:nvSpPr>
        <p:spPr>
          <a:xfrm>
            <a:off x="5475089" y="39920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3" name="矩形 38">
            <a:extLst>
              <a:ext uri="{FF2B5EF4-FFF2-40B4-BE49-F238E27FC236}">
                <a16:creationId xmlns:a16="http://schemas.microsoft.com/office/drawing/2014/main" id="{8EE614D4-EC02-5849-A949-23F3A6ECFFAE}"/>
              </a:ext>
            </a:extLst>
          </p:cNvPr>
          <p:cNvSpPr txBox="1"/>
          <p:nvPr/>
        </p:nvSpPr>
        <p:spPr>
          <a:xfrm>
            <a:off x="5475089" y="4505439"/>
            <a:ext cx="4483433" cy="38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</a:pP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11DBCB3-3EB6-9744-999F-B4F8937FB896}"/>
              </a:ext>
            </a:extLst>
          </p:cNvPr>
          <p:cNvSpPr/>
          <p:nvPr/>
        </p:nvSpPr>
        <p:spPr>
          <a:xfrm>
            <a:off x="609597" y="2588360"/>
            <a:ext cx="4191000" cy="25932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6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D764FDA0-132C-9147-828C-132F696CB399}"/>
              </a:ext>
            </a:extLst>
          </p:cNvPr>
          <p:cNvSpPr/>
          <p:nvPr/>
        </p:nvSpPr>
        <p:spPr>
          <a:xfrm>
            <a:off x="-1" y="4412320"/>
            <a:ext cx="12192001" cy="174413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E5E3BAE8-2391-BD41-AFF7-6F97D4C4DE12}"/>
              </a:ext>
            </a:extLst>
          </p:cNvPr>
          <p:cNvSpPr/>
          <p:nvPr/>
        </p:nvSpPr>
        <p:spPr>
          <a:xfrm>
            <a:off x="7723473" y="2344494"/>
            <a:ext cx="3858931" cy="343580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5" name="矩形 38">
            <a:extLst>
              <a:ext uri="{FF2B5EF4-FFF2-40B4-BE49-F238E27FC236}">
                <a16:creationId xmlns:a16="http://schemas.microsoft.com/office/drawing/2014/main" id="{5C2F7D69-2055-7240-9D89-55983AD0D5C4}"/>
              </a:ext>
            </a:extLst>
          </p:cNvPr>
          <p:cNvSpPr txBox="1"/>
          <p:nvPr/>
        </p:nvSpPr>
        <p:spPr>
          <a:xfrm>
            <a:off x="8032961" y="2478686"/>
            <a:ext cx="3244639" cy="975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6" name="矩形 38">
            <a:extLst>
              <a:ext uri="{FF2B5EF4-FFF2-40B4-BE49-F238E27FC236}">
                <a16:creationId xmlns:a16="http://schemas.microsoft.com/office/drawing/2014/main" id="{B2A1476F-2EFA-9B49-9FB7-8B056630F350}"/>
              </a:ext>
            </a:extLst>
          </p:cNvPr>
          <p:cNvSpPr txBox="1"/>
          <p:nvPr/>
        </p:nvSpPr>
        <p:spPr>
          <a:xfrm>
            <a:off x="8032961" y="3514931"/>
            <a:ext cx="3244639" cy="135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accent3">
                  <a:lumMod val="20000"/>
                  <a:lumOff val="8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accent3">
                  <a:lumMod val="20000"/>
                  <a:lumOff val="8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accent3">
                  <a:lumMod val="20000"/>
                  <a:lumOff val="8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E9A745B-F8F8-0040-B10A-DC6920D23DBC}"/>
              </a:ext>
            </a:extLst>
          </p:cNvPr>
          <p:cNvSpPr/>
          <p:nvPr/>
        </p:nvSpPr>
        <p:spPr>
          <a:xfrm>
            <a:off x="609596" y="2344494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FE401A-BE1E-C24E-A148-D187478DE12E}"/>
              </a:ext>
            </a:extLst>
          </p:cNvPr>
          <p:cNvSpPr/>
          <p:nvPr/>
        </p:nvSpPr>
        <p:spPr>
          <a:xfrm>
            <a:off x="2867989" y="2344494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EC30772-58EF-1744-AAAF-8E447B52616B}"/>
              </a:ext>
            </a:extLst>
          </p:cNvPr>
          <p:cNvSpPr/>
          <p:nvPr/>
        </p:nvSpPr>
        <p:spPr>
          <a:xfrm>
            <a:off x="5143498" y="2344494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38">
            <a:extLst>
              <a:ext uri="{FF2B5EF4-FFF2-40B4-BE49-F238E27FC236}">
                <a16:creationId xmlns:a16="http://schemas.microsoft.com/office/drawing/2014/main" id="{40753896-D7E3-924E-8B15-2CCB0652F165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13" name="国内单身问题很严重">
            <a:extLst>
              <a:ext uri="{FF2B5EF4-FFF2-40B4-BE49-F238E27FC236}">
                <a16:creationId xmlns:a16="http://schemas.microsoft.com/office/drawing/2014/main" id="{31C50461-9BF7-0A4C-98D7-69121D702ED5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54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55B265F-27BB-304D-9924-72588043EAF2}"/>
              </a:ext>
            </a:extLst>
          </p:cNvPr>
          <p:cNvSpPr/>
          <p:nvPr/>
        </p:nvSpPr>
        <p:spPr>
          <a:xfrm>
            <a:off x="0" y="2720654"/>
            <a:ext cx="12192000" cy="3435804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E9A745B-F8F8-0040-B10A-DC6920D23DBC}"/>
              </a:ext>
            </a:extLst>
          </p:cNvPr>
          <p:cNvSpPr/>
          <p:nvPr/>
        </p:nvSpPr>
        <p:spPr>
          <a:xfrm>
            <a:off x="609596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FE401A-BE1E-C24E-A148-D187478DE12E}"/>
              </a:ext>
            </a:extLst>
          </p:cNvPr>
          <p:cNvSpPr/>
          <p:nvPr/>
        </p:nvSpPr>
        <p:spPr>
          <a:xfrm>
            <a:off x="2876547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EC30772-58EF-1744-AAAF-8E447B52616B}"/>
              </a:ext>
            </a:extLst>
          </p:cNvPr>
          <p:cNvSpPr/>
          <p:nvPr/>
        </p:nvSpPr>
        <p:spPr>
          <a:xfrm>
            <a:off x="5143498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808938D-0BBE-AE41-B79F-34919F2292CE}"/>
              </a:ext>
            </a:extLst>
          </p:cNvPr>
          <p:cNvSpPr/>
          <p:nvPr/>
        </p:nvSpPr>
        <p:spPr>
          <a:xfrm>
            <a:off x="7410449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42621AF-B463-F24C-A929-8486506CC6A2}"/>
              </a:ext>
            </a:extLst>
          </p:cNvPr>
          <p:cNvSpPr/>
          <p:nvPr/>
        </p:nvSpPr>
        <p:spPr>
          <a:xfrm>
            <a:off x="9677401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 38">
            <a:extLst>
              <a:ext uri="{FF2B5EF4-FFF2-40B4-BE49-F238E27FC236}">
                <a16:creationId xmlns:a16="http://schemas.microsoft.com/office/drawing/2014/main" id="{8C838BB1-4211-CF4C-BE00-15080EEFF9D8}"/>
              </a:ext>
            </a:extLst>
          </p:cNvPr>
          <p:cNvSpPr txBox="1"/>
          <p:nvPr/>
        </p:nvSpPr>
        <p:spPr>
          <a:xfrm>
            <a:off x="4908964" y="5664969"/>
            <a:ext cx="2374070" cy="38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</p:txBody>
      </p:sp>
      <p:sp>
        <p:nvSpPr>
          <p:cNvPr id="12" name="矩形 38">
            <a:extLst>
              <a:ext uri="{FF2B5EF4-FFF2-40B4-BE49-F238E27FC236}">
                <a16:creationId xmlns:a16="http://schemas.microsoft.com/office/drawing/2014/main" id="{B9B08A32-C926-184C-9496-CC2B0C64FA05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14" name="国内单身问题很严重">
            <a:extLst>
              <a:ext uri="{FF2B5EF4-FFF2-40B4-BE49-F238E27FC236}">
                <a16:creationId xmlns:a16="http://schemas.microsoft.com/office/drawing/2014/main" id="{1E748F6A-3280-4143-AC8C-5F487298CF31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487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2" name="国内单身问题很严重">
            <a:extLst>
              <a:ext uri="{FF2B5EF4-FFF2-40B4-BE49-F238E27FC236}">
                <a16:creationId xmlns:a16="http://schemas.microsoft.com/office/drawing/2014/main" id="{D7D81A68-965E-A24C-94E4-556EB00E3E9C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en" altLang="zh-CN" sz="2800" b="1" dirty="0">
                <a:solidFill>
                  <a:schemeClr val="bg1"/>
                </a:solidFill>
                <a:latin typeface="Montserrat" pitchFamily="2" charset="0"/>
                <a:ea typeface="Noto Sans S Chinese Black" panose="020B0500000000000000" pitchFamily="34" charset="-128"/>
              </a:rPr>
              <a:t>English subject</a:t>
            </a:r>
            <a:r>
              <a:rPr lang="zh-CN" altLang="en-US" sz="2800" b="1" dirty="0">
                <a:solidFill>
                  <a:schemeClr val="bg1"/>
                </a:solidFill>
                <a:latin typeface="Montserrat" pitchFamily="2" charset="0"/>
                <a:ea typeface="Noto Sans S Chinese Black" panose="020B0500000000000000" pitchFamily="34" charset="-128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Montserrat" pitchFamily="2" charset="0"/>
                <a:ea typeface="Noto Sans S Chinese Black" panose="020B0500000000000000" pitchFamily="34" charset="-128"/>
              </a:rPr>
              <a:t>( Montserrat-Bold</a:t>
            </a:r>
            <a:r>
              <a:rPr lang="zh-CN" altLang="en-US" sz="2800" b="1" dirty="0">
                <a:solidFill>
                  <a:schemeClr val="bg1"/>
                </a:solidFill>
                <a:latin typeface="Montserrat" pitchFamily="2" charset="0"/>
                <a:ea typeface="Noto Sans S Chinese Black" panose="020B0500000000000000" pitchFamily="34" charset="-128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Montserrat" pitchFamily="2" charset="0"/>
                <a:ea typeface="Noto Sans S Chinese Black" panose="020B0500000000000000" pitchFamily="34" charset="-128"/>
              </a:rPr>
              <a:t>; 28)</a:t>
            </a:r>
            <a:endParaRPr lang="en" altLang="zh-CN" sz="2800" b="1" dirty="0">
              <a:solidFill>
                <a:schemeClr val="bg1"/>
              </a:solidFill>
              <a:latin typeface="Montserrat" pitchFamily="2" charset="0"/>
              <a:ea typeface="Noto Sans S Chinese Black" panose="020B0500000000000000" pitchFamily="34" charset="-128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39E016-8BE2-B142-AB60-26D512EDBF2E}"/>
              </a:ext>
            </a:extLst>
          </p:cNvPr>
          <p:cNvSpPr txBox="1"/>
          <p:nvPr/>
        </p:nvSpPr>
        <p:spPr>
          <a:xfrm>
            <a:off x="915826" y="2325823"/>
            <a:ext cx="507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rPr>
              <a:t>全球覆盖，稳定可靠，弹性扩容，全程无忧 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rPr>
              <a:t>(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rPr>
              <a:t>苹方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rPr>
              <a:t>-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rPr>
              <a:t>简 细体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rPr>
              <a:t>;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rPr>
              <a:t> 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rPr>
              <a:t>14)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PingFang SC Light" panose="020B0300000000000000" pitchFamily="34" charset="-122"/>
              <a:ea typeface="PingFang SC Light" panose="020B0300000000000000" pitchFamily="34" charset="-122"/>
              <a:cs typeface="PingFang SC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4AD75B7-83A1-1F4C-BC90-8A940D18F1B6}"/>
              </a:ext>
            </a:extLst>
          </p:cNvPr>
          <p:cNvSpPr txBox="1"/>
          <p:nvPr/>
        </p:nvSpPr>
        <p:spPr>
          <a:xfrm>
            <a:off x="915826" y="1977166"/>
            <a:ext cx="507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zh-CN" sz="2000" b="1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0"/>
                <a:ea typeface="PingFang SC Medium" charset="-122"/>
                <a:cs typeface="Verdana" panose="020B0604030504040204" pitchFamily="34" charset="0"/>
              </a:rPr>
              <a:t>SD-RTN</a:t>
            </a:r>
            <a:r>
              <a:rPr kumimoji="1" lang="zh-CN" altLang="en-US" sz="2000" b="1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0"/>
                <a:ea typeface="PingFang SC Medium" charset="-122"/>
                <a:cs typeface="Verdana" panose="020B0604030504040204" pitchFamily="34" charset="0"/>
              </a:rPr>
              <a:t> </a:t>
            </a:r>
            <a:r>
              <a:rPr kumimoji="1" lang="en-US" altLang="zh-CN" sz="2000" b="1" dirty="0">
                <a:solidFill>
                  <a:schemeClr val="bg1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rPr>
              <a:t>(Montserrat</a:t>
            </a:r>
            <a:r>
              <a:rPr kumimoji="1" lang="zh-CN" altLang="en-US" sz="2000" b="1" dirty="0">
                <a:solidFill>
                  <a:schemeClr val="bg1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rPr>
              <a:t> </a:t>
            </a:r>
            <a:r>
              <a:rPr kumimoji="1" lang="en-US" altLang="zh-CN" sz="2000" b="1" dirty="0">
                <a:solidFill>
                  <a:schemeClr val="bg1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rPr>
              <a:t>-</a:t>
            </a:r>
            <a:r>
              <a:rPr kumimoji="1" lang="zh-CN" altLang="en-US" sz="2000" b="1" dirty="0">
                <a:solidFill>
                  <a:schemeClr val="bg1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rPr>
              <a:t> </a:t>
            </a:r>
            <a:r>
              <a:rPr kumimoji="1" lang="en-US" altLang="zh-CN" sz="2000" b="1" dirty="0">
                <a:solidFill>
                  <a:schemeClr val="bg1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rPr>
              <a:t>Semi-Bold ; 20)</a:t>
            </a:r>
            <a:endParaRPr kumimoji="1" lang="zh-CN" altLang="en-US" sz="2000" b="1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SemiBold" pitchFamily="2" charset="0"/>
              <a:ea typeface="PingFang SC Medium" charset="-122"/>
              <a:cs typeface="Verdana" panose="020B060403050404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3B81710-9B7E-B04C-9999-7A08A8C51C20}"/>
              </a:ext>
            </a:extLst>
          </p:cNvPr>
          <p:cNvSpPr/>
          <p:nvPr/>
        </p:nvSpPr>
        <p:spPr>
          <a:xfrm>
            <a:off x="612308" y="2077194"/>
            <a:ext cx="200055" cy="200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7E1522B-58EE-8742-97A3-8D95E72FB289}"/>
              </a:ext>
            </a:extLst>
          </p:cNvPr>
          <p:cNvSpPr txBox="1"/>
          <p:nvPr/>
        </p:nvSpPr>
        <p:spPr>
          <a:xfrm>
            <a:off x="915826" y="3230167"/>
            <a:ext cx="507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rPr>
              <a:t>RTE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rPr>
              <a:t>产品全面升级，打造高清互动完美体验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810C61B-0FD1-404B-B99F-34F783A2A3F6}"/>
              </a:ext>
            </a:extLst>
          </p:cNvPr>
          <p:cNvSpPr txBox="1"/>
          <p:nvPr/>
        </p:nvSpPr>
        <p:spPr>
          <a:xfrm>
            <a:off x="915826" y="2881510"/>
            <a:ext cx="507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en-US" altLang="zh-CN" sz="2000" b="1" dirty="0">
                <a:solidFill>
                  <a:schemeClr val="bg1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rPr>
              <a:t>RTE</a:t>
            </a:r>
            <a:r>
              <a:rPr kumimoji="1" lang="zh-CN" altLang="en-US" sz="2000" b="1" dirty="0">
                <a:solidFill>
                  <a:schemeClr val="bg1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rPr>
              <a:t> 进阶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C4F2C13-4ECC-534E-A4AC-50F353E52C47}"/>
              </a:ext>
            </a:extLst>
          </p:cNvPr>
          <p:cNvSpPr/>
          <p:nvPr/>
        </p:nvSpPr>
        <p:spPr>
          <a:xfrm>
            <a:off x="612308" y="2981538"/>
            <a:ext cx="200055" cy="200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8F8B4AE-C3D1-994A-8856-00C8BE86DDAC}"/>
              </a:ext>
            </a:extLst>
          </p:cNvPr>
          <p:cNvSpPr txBox="1"/>
          <p:nvPr/>
        </p:nvSpPr>
        <p:spPr>
          <a:xfrm>
            <a:off x="915826" y="4134511"/>
            <a:ext cx="5075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 Light" charset="-122"/>
              </a:rPr>
              <a:t>云录制、本地录制，内容再利用</a:t>
            </a:r>
            <a:endParaRPr lang="zh-CN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  <a:cs typeface="PingFang SC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C6EA9D9-5954-A441-AC96-6C297FC45C74}"/>
              </a:ext>
            </a:extLst>
          </p:cNvPr>
          <p:cNvSpPr txBox="1"/>
          <p:nvPr/>
        </p:nvSpPr>
        <p:spPr>
          <a:xfrm>
            <a:off x="915826" y="3785854"/>
            <a:ext cx="507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en-US" altLang="zh-CN" sz="2000" b="1" dirty="0">
                <a:solidFill>
                  <a:schemeClr val="bg1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rPr>
              <a:t>Recording</a:t>
            </a:r>
            <a:endParaRPr kumimoji="1" lang="zh-CN" altLang="en-US" sz="2000" b="1" dirty="0">
              <a:solidFill>
                <a:schemeClr val="bg1"/>
              </a:solidFill>
              <a:latin typeface="Montserrat SemiBold" pitchFamily="2" charset="0"/>
              <a:ea typeface="PingFang SC Medium" charset="-122"/>
              <a:cs typeface="Verdana" panose="020B0604030504040204" pitchFamily="34" charset="0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57EC3C62-27A1-014A-84C9-7823D2E34627}"/>
              </a:ext>
            </a:extLst>
          </p:cNvPr>
          <p:cNvSpPr/>
          <p:nvPr/>
        </p:nvSpPr>
        <p:spPr>
          <a:xfrm>
            <a:off x="612308" y="3885882"/>
            <a:ext cx="200055" cy="200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CA446B1-CD92-3D45-9A11-0D01F8C7514B}"/>
              </a:ext>
            </a:extLst>
          </p:cNvPr>
          <p:cNvSpPr txBox="1"/>
          <p:nvPr/>
        </p:nvSpPr>
        <p:spPr>
          <a:xfrm>
            <a:off x="915826" y="5038856"/>
            <a:ext cx="5599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 Light" charset="-122"/>
              </a:rPr>
              <a:t>信令系统实现更多互动，发邀请、刷礼物、弹幕，真正实时消息系统</a:t>
            </a:r>
            <a:endParaRPr lang="zh-CN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  <a:cs typeface="PingFang SC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2E1779E-7F23-1041-A977-00B35C2B810B}"/>
              </a:ext>
            </a:extLst>
          </p:cNvPr>
          <p:cNvSpPr txBox="1"/>
          <p:nvPr/>
        </p:nvSpPr>
        <p:spPr>
          <a:xfrm>
            <a:off x="915826" y="4690199"/>
            <a:ext cx="507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en-US" altLang="zh-CN" sz="2000" b="1" dirty="0">
                <a:solidFill>
                  <a:schemeClr val="bg1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rPr>
              <a:t>RTM</a:t>
            </a:r>
            <a:endParaRPr kumimoji="1" lang="zh-CN" altLang="en-US" sz="2000" b="1" dirty="0">
              <a:solidFill>
                <a:schemeClr val="bg1"/>
              </a:solidFill>
              <a:latin typeface="Montserrat SemiBold" pitchFamily="2" charset="0"/>
              <a:ea typeface="PingFang SC Medium" charset="-122"/>
              <a:cs typeface="Verdana" panose="020B0604030504040204" pitchFamily="34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2D26EDB-6752-D34A-9E74-800D4E7BF3AD}"/>
              </a:ext>
            </a:extLst>
          </p:cNvPr>
          <p:cNvSpPr/>
          <p:nvPr/>
        </p:nvSpPr>
        <p:spPr>
          <a:xfrm>
            <a:off x="612308" y="4790227"/>
            <a:ext cx="200055" cy="200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id="{03A7A300-2890-4F48-9A75-D4413EFF9419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</p:spTree>
    <p:extLst>
      <p:ext uri="{BB962C8B-B14F-4D97-AF65-F5344CB8AC3E}">
        <p14:creationId xmlns:p14="http://schemas.microsoft.com/office/powerpoint/2010/main" val="60960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ora">
      <a:dk1>
        <a:srgbClr val="000000"/>
      </a:dk1>
      <a:lt1>
        <a:srgbClr val="FFFFFF"/>
      </a:lt1>
      <a:dk2>
        <a:srgbClr val="099DFD"/>
      </a:dk2>
      <a:lt2>
        <a:srgbClr val="E7E6E6"/>
      </a:lt2>
      <a:accent1>
        <a:srgbClr val="0000B4"/>
      </a:accent1>
      <a:accent2>
        <a:srgbClr val="FF6A00"/>
      </a:accent2>
      <a:accent3>
        <a:srgbClr val="41C3FF"/>
      </a:accent3>
      <a:accent4>
        <a:srgbClr val="FFC000"/>
      </a:accent4>
      <a:accent5>
        <a:srgbClr val="5B9BD5"/>
      </a:accent5>
      <a:accent6>
        <a:srgbClr val="3D38FF"/>
      </a:accent6>
      <a:hlink>
        <a:srgbClr val="099DFD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</TotalTime>
  <Words>1049</Words>
  <Application>Microsoft Macintosh PowerPoint</Application>
  <PresentationFormat>宽屏</PresentationFormat>
  <Paragraphs>137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等线</vt:lpstr>
      <vt:lpstr>Microsoft YaHei</vt:lpstr>
      <vt:lpstr>PingFang SC Light</vt:lpstr>
      <vt:lpstr>PingFang SC Medium</vt:lpstr>
      <vt:lpstr>Arial</vt:lpstr>
      <vt:lpstr>Calibri</vt:lpstr>
      <vt:lpstr>Montserrat</vt:lpstr>
      <vt:lpstr>Montserrat SemiBold</vt:lpstr>
      <vt:lpstr>Verdana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感谢参与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Aubie</dc:creator>
  <cp:lastModifiedBy>Huang,Jin</cp:lastModifiedBy>
  <cp:revision>361</cp:revision>
  <dcterms:created xsi:type="dcterms:W3CDTF">2020-04-14T23:39:16Z</dcterms:created>
  <dcterms:modified xsi:type="dcterms:W3CDTF">2020-08-13T09:07:33Z</dcterms:modified>
</cp:coreProperties>
</file>